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9" r:id="rId17"/>
    <p:sldId id="272" r:id="rId18"/>
    <p:sldId id="275" r:id="rId19"/>
    <p:sldId id="276" r:id="rId20"/>
    <p:sldId id="277" r:id="rId21"/>
    <p:sldId id="278" r:id="rId22"/>
    <p:sldId id="280" r:id="rId23"/>
    <p:sldId id="281" r:id="rId24"/>
    <p:sldId id="282" r:id="rId25"/>
    <p:sldId id="283" r:id="rId2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3C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83" d="100"/>
          <a:sy n="83" d="100"/>
        </p:scale>
        <p:origin x="5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4387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167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91621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498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3840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1123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57734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207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700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3708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5789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639D8-C9DF-49AD-BCCC-D7D7C61F160C}" type="datetimeFigureOut">
              <a:rPr lang="pl-PL" smtClean="0"/>
              <a:t>02.10.2020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FC19E-5B3D-4DA0-B23E-9CD3F05324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28838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emf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image" Target="../media/image32.emf"/><Relationship Id="rId7" Type="http://schemas.openxmlformats.org/officeDocument/2006/relationships/image" Target="../media/image36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5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42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21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220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21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521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281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129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27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755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481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53"/>
            <a:ext cx="12391176" cy="6858000"/>
          </a:xfrm>
          <a:prstGeom prst="rect">
            <a:avLst/>
          </a:prstGeom>
        </p:spPr>
      </p:pic>
      <p:pic>
        <p:nvPicPr>
          <p:cNvPr id="4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689" y="2762065"/>
            <a:ext cx="5728191" cy="382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19" y="2762064"/>
            <a:ext cx="2866193" cy="382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834" y="434567"/>
            <a:ext cx="2767341" cy="2251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6"/>
          <p:cNvSpPr/>
          <p:nvPr/>
        </p:nvSpPr>
        <p:spPr>
          <a:xfrm>
            <a:off x="9623833" y="2762065"/>
            <a:ext cx="2767341" cy="3821985"/>
          </a:xfrm>
          <a:prstGeom prst="rect">
            <a:avLst/>
          </a:prstGeom>
          <a:solidFill>
            <a:srgbClr val="0B3C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prstClr val="white"/>
                </a:solidFill>
                <a:latin typeface="+mj-lt"/>
              </a:rPr>
              <a:t>Warsztaty budowy instrumentów pasterskich i nauka gry na tych instrumentach</a:t>
            </a:r>
            <a:endParaRPr lang="pl-PL" dirty="0">
              <a:latin typeface="+mj-lt"/>
            </a:endParaRPr>
          </a:p>
        </p:txBody>
      </p:sp>
      <p:pic>
        <p:nvPicPr>
          <p:cNvPr id="8" name="Obraz 7" descr="Logo Euroregionu TATRY">
            <a:extLst>
              <a:ext uri="{FF2B5EF4-FFF2-40B4-BE49-F238E27FC236}">
                <a16:creationId xmlns:a16="http://schemas.microsoft.com/office/drawing/2014/main" id="{5F5B3A19-8BB9-4A5E-9CF8-D311C11D6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43" y="1489372"/>
            <a:ext cx="736494" cy="707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8608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4310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57"/>
            <a:ext cx="12192000" cy="6862527"/>
          </a:xfrm>
          <a:prstGeom prst="rect">
            <a:avLst/>
          </a:prstGeom>
        </p:spPr>
      </p:pic>
      <p:pic>
        <p:nvPicPr>
          <p:cNvPr id="3" name="Obraz 2" descr="Logo Euroregionu TATRY">
            <a:extLst>
              <a:ext uri="{FF2B5EF4-FFF2-40B4-BE49-F238E27FC236}">
                <a16:creationId xmlns:a16="http://schemas.microsoft.com/office/drawing/2014/main" id="{5F5B3A19-8BB9-4A5E-9CF8-D311C11D6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43" y="1489372"/>
            <a:ext cx="736494" cy="707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86409C58-37D4-442B-8242-92D683FD7F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346" y="4234055"/>
            <a:ext cx="2896624" cy="2172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1026" y="2797520"/>
            <a:ext cx="2705588" cy="3609003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D73D939-8C38-477F-A949-48768FA298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43" y="2860985"/>
            <a:ext cx="4430751" cy="354553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D09B23E-6D3B-4097-898A-B04E07E3FC1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346" y="265671"/>
            <a:ext cx="2896624" cy="386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71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2065"/>
            <a:ext cx="12192000" cy="6934955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6D49716-8872-4ECD-98BC-30F110E68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2" r="6129"/>
          <a:stretch/>
        </p:blipFill>
        <p:spPr>
          <a:xfrm>
            <a:off x="2481352" y="2208286"/>
            <a:ext cx="5826653" cy="4726668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8BD33DA9-90F8-49C3-AA49-86B1CEFD99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63" y="4317220"/>
            <a:ext cx="3739619" cy="2617734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E1DF049A-E0E0-4DD6-AF06-3B3324D9A2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63" y="1673155"/>
            <a:ext cx="3738436" cy="2616905"/>
          </a:xfrm>
          <a:prstGeom prst="rect">
            <a:avLst/>
          </a:prstGeom>
        </p:spPr>
      </p:pic>
      <p:sp>
        <p:nvSpPr>
          <p:cNvPr id="6" name="Prostokąt 5"/>
          <p:cNvSpPr/>
          <p:nvPr/>
        </p:nvSpPr>
        <p:spPr>
          <a:xfrm>
            <a:off x="8453562" y="-62064"/>
            <a:ext cx="3738437" cy="1708060"/>
          </a:xfrm>
          <a:prstGeom prst="rect">
            <a:avLst/>
          </a:prstGeom>
          <a:solidFill>
            <a:srgbClr val="0B3C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/>
              <a:t>Aplikacja, </a:t>
            </a:r>
            <a:r>
              <a:rPr lang="pl-PL" sz="1600" dirty="0">
                <a:ea typeface="MS PGothic" panose="020B0600070205080204" pitchFamily="34" charset="-128"/>
                <a:cs typeface="Courier New" panose="02070309020205020404" pitchFamily="49" charset="0"/>
              </a:rPr>
              <a:t>mapa turystyczno-przyrodnicza,  program „Strażnicy Gór” wdrażający system wychowawczy.</a:t>
            </a:r>
            <a:endParaRPr lang="pl-PL" sz="1600" dirty="0"/>
          </a:p>
        </p:txBody>
      </p:sp>
      <p:sp>
        <p:nvSpPr>
          <p:cNvPr id="7" name="Prostokąt 6"/>
          <p:cNvSpPr/>
          <p:nvPr/>
        </p:nvSpPr>
        <p:spPr>
          <a:xfrm>
            <a:off x="666939" y="3278958"/>
            <a:ext cx="18132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>
                <a:latin typeface="Tw Cen MT" panose="020B0602020104020603" pitchFamily="34" charset="-18"/>
              </a:rPr>
              <a:t>„Aplikacja jest przecudna, teraz można być w Bieszczadach będąc w każdym miejscu świata </a:t>
            </a:r>
            <a:r>
              <a:rPr lang="pl-PL" dirty="0">
                <a:latin typeface="Tw Cen MT" panose="020B0602020104020603" pitchFamily="34" charset="-18"/>
                <a:sym typeface="Wingdings" panose="05000000000000000000" pitchFamily="2" charset="2"/>
              </a:rPr>
              <a:t> Polecam”.</a:t>
            </a:r>
          </a:p>
          <a:p>
            <a:endParaRPr lang="pl-PL" dirty="0">
              <a:latin typeface="Tw Cen MT" panose="020B0602020104020603" pitchFamily="34" charset="-18"/>
              <a:sym typeface="Wingdings" panose="05000000000000000000" pitchFamily="2" charset="2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648831" y="5476288"/>
            <a:ext cx="16869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sz="1400" dirty="0">
                <a:latin typeface="Tw Cen MT" panose="020B0602020104020603" pitchFamily="34" charset="-18"/>
              </a:rPr>
              <a:t>Użytkownik A.D.D.                                                         Sklep Google PLAY</a:t>
            </a:r>
          </a:p>
        </p:txBody>
      </p:sp>
      <p:grpSp>
        <p:nvGrpSpPr>
          <p:cNvPr id="9" name="Grupa 13">
            <a:extLst>
              <a:ext uri="{FF2B5EF4-FFF2-40B4-BE49-F238E27FC236}">
                <a16:creationId xmlns:a16="http://schemas.microsoft.com/office/drawing/2014/main" id="{2AF62D26-E274-49C6-8430-38698ED933C8}"/>
              </a:ext>
            </a:extLst>
          </p:cNvPr>
          <p:cNvGrpSpPr>
            <a:grpSpLocks/>
          </p:cNvGrpSpPr>
          <p:nvPr/>
        </p:nvGrpSpPr>
        <p:grpSpPr bwMode="auto">
          <a:xfrm>
            <a:off x="437143" y="1485974"/>
            <a:ext cx="1614144" cy="722312"/>
            <a:chOff x="683086" y="5678435"/>
            <a:chExt cx="2460154" cy="1024905"/>
          </a:xfrm>
        </p:grpSpPr>
        <p:pic>
          <p:nvPicPr>
            <p:cNvPr id="10" name="Obraz 41">
              <a:extLst>
                <a:ext uri="{FF2B5EF4-FFF2-40B4-BE49-F238E27FC236}">
                  <a16:creationId xmlns:a16="http://schemas.microsoft.com/office/drawing/2014/main" id="{30B22431-4C5E-4BDC-874F-AB9C414EEB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086" y="5678435"/>
              <a:ext cx="1102831" cy="900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Obraz 14" descr="preso.png">
              <a:extLst>
                <a:ext uri="{FF2B5EF4-FFF2-40B4-BE49-F238E27FC236}">
                  <a16:creationId xmlns:a16="http://schemas.microsoft.com/office/drawing/2014/main" id="{0A5DDAC3-3CE8-4B3B-9E46-E6F460693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9115" y="5681460"/>
              <a:ext cx="854125" cy="1021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674223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55"/>
            <a:ext cx="12192000" cy="6934955"/>
          </a:xfrm>
          <a:prstGeom prst="rect">
            <a:avLst/>
          </a:prstGeom>
        </p:spPr>
      </p:pic>
      <p:grpSp>
        <p:nvGrpSpPr>
          <p:cNvPr id="3" name="Grupa 13">
            <a:extLst>
              <a:ext uri="{FF2B5EF4-FFF2-40B4-BE49-F238E27FC236}">
                <a16:creationId xmlns:a16="http://schemas.microsoft.com/office/drawing/2014/main" id="{2AF62D26-E274-49C6-8430-38698ED933C8}"/>
              </a:ext>
            </a:extLst>
          </p:cNvPr>
          <p:cNvGrpSpPr>
            <a:grpSpLocks/>
          </p:cNvGrpSpPr>
          <p:nvPr/>
        </p:nvGrpSpPr>
        <p:grpSpPr bwMode="auto">
          <a:xfrm>
            <a:off x="437143" y="1485974"/>
            <a:ext cx="1614144" cy="722312"/>
            <a:chOff x="683086" y="5678435"/>
            <a:chExt cx="2460154" cy="1024905"/>
          </a:xfrm>
        </p:grpSpPr>
        <p:pic>
          <p:nvPicPr>
            <p:cNvPr id="4" name="Obraz 41">
              <a:extLst>
                <a:ext uri="{FF2B5EF4-FFF2-40B4-BE49-F238E27FC236}">
                  <a16:creationId xmlns:a16="http://schemas.microsoft.com/office/drawing/2014/main" id="{30B22431-4C5E-4BDC-874F-AB9C414EEB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086" y="5678435"/>
              <a:ext cx="1102831" cy="900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Obraz 14" descr="preso.png">
              <a:extLst>
                <a:ext uri="{FF2B5EF4-FFF2-40B4-BE49-F238E27FC236}">
                  <a16:creationId xmlns:a16="http://schemas.microsoft.com/office/drawing/2014/main" id="{0A5DDAC3-3CE8-4B3B-9E46-E6F460693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9115" y="5681460"/>
              <a:ext cx="854125" cy="1021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Obraz 5">
            <a:extLst>
              <a:ext uri="{FF2B5EF4-FFF2-40B4-BE49-F238E27FC236}">
                <a16:creationId xmlns:a16="http://schemas.microsoft.com/office/drawing/2014/main" id="{41E579FA-5777-4719-B296-20B975EE1F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3317" y="2457505"/>
            <a:ext cx="3358088" cy="4477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F97C91DB-024E-45D8-8F27-319880F658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555" b="4764"/>
          <a:stretch/>
        </p:blipFill>
        <p:spPr>
          <a:xfrm>
            <a:off x="8406205" y="2374232"/>
            <a:ext cx="3561893" cy="25843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D37029C-8868-446C-BDE3-EC49629C94C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2490"/>
          <a:stretch/>
        </p:blipFill>
        <p:spPr>
          <a:xfrm>
            <a:off x="8420415" y="4875291"/>
            <a:ext cx="3547683" cy="20596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F48CCDEF-F286-49BB-B694-5653784155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06205" y="-83272"/>
            <a:ext cx="3561893" cy="2457504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Prostokąt 10"/>
          <p:cNvSpPr/>
          <p:nvPr/>
        </p:nvSpPr>
        <p:spPr>
          <a:xfrm>
            <a:off x="1045870" y="2457504"/>
            <a:ext cx="3738437" cy="4400496"/>
          </a:xfrm>
          <a:prstGeom prst="rect">
            <a:avLst/>
          </a:prstGeom>
          <a:solidFill>
            <a:srgbClr val="0B3C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400" dirty="0"/>
              <a:t>    Wszechświat na dłoni</a:t>
            </a:r>
          </a:p>
          <a:p>
            <a:endParaRPr lang="pl-PL" sz="2400" dirty="0"/>
          </a:p>
          <a:p>
            <a:pPr marL="285750" indent="-285750">
              <a:buFontTx/>
              <a:buChar char="-"/>
            </a:pPr>
            <a:r>
              <a:rPr lang="pl-PL" sz="1600" dirty="0">
                <a:solidFill>
                  <a:schemeClr val="bg1"/>
                </a:solidFill>
                <a:ea typeface="MS PGothic" panose="020B0600070205080204" pitchFamily="34" charset="-128"/>
                <a:cs typeface="Courier New" panose="02070309020205020404" pitchFamily="49" charset="0"/>
              </a:rPr>
              <a:t>Zakupiono  sprzęt do prowadzenia warsztatów fotografii przyrodniczej, </a:t>
            </a:r>
          </a:p>
          <a:p>
            <a:pPr marL="285750" indent="-285750">
              <a:buFontTx/>
              <a:buChar char="-"/>
            </a:pPr>
            <a:r>
              <a:rPr lang="pl-PL" sz="1600" dirty="0">
                <a:solidFill>
                  <a:schemeClr val="bg1"/>
                </a:solidFill>
                <a:ea typeface="MS PGothic" panose="020B0600070205080204" pitchFamily="34" charset="-128"/>
                <a:cs typeface="Courier New" panose="02070309020205020404" pitchFamily="49" charset="0"/>
              </a:rPr>
              <a:t>Wybudowano taras obserwacyjno-widokowy, </a:t>
            </a:r>
          </a:p>
          <a:p>
            <a:pPr marL="285750" indent="-285750">
              <a:buFontTx/>
              <a:buChar char="-"/>
            </a:pPr>
            <a:r>
              <a:rPr lang="pl-PL" sz="1600" dirty="0">
                <a:solidFill>
                  <a:schemeClr val="bg1"/>
                </a:solidFill>
                <a:ea typeface="MS PGothic" panose="020B0600070205080204" pitchFamily="34" charset="-128"/>
                <a:cs typeface="Courier New" panose="02070309020205020404" pitchFamily="49" charset="0"/>
              </a:rPr>
              <a:t>Zakupiono mobilną, obrotową platformę widokową do obserwacji astronomicznych</a:t>
            </a:r>
          </a:p>
          <a:p>
            <a:pPr marL="285750" indent="-285750">
              <a:buFontTx/>
              <a:buChar char="-"/>
            </a:pPr>
            <a:r>
              <a:rPr lang="pl-PL" sz="1600" dirty="0">
                <a:solidFill>
                  <a:schemeClr val="bg1"/>
                </a:solidFill>
                <a:ea typeface="MS PGothic" panose="020B0600070205080204" pitchFamily="34" charset="-128"/>
                <a:cs typeface="Courier New" panose="02070309020205020404" pitchFamily="49" charset="0"/>
              </a:rPr>
              <a:t>Powstała ścieżka naukowa - model Układu Słonecznego. 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2832751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55"/>
            <a:ext cx="12192000" cy="6934955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23" y="1481553"/>
            <a:ext cx="1605859" cy="536073"/>
          </a:xfrm>
          <a:prstGeom prst="rect">
            <a:avLst/>
          </a:prstGeom>
        </p:spPr>
      </p:pic>
      <p:sp>
        <p:nvSpPr>
          <p:cNvPr id="5" name="Prostokąt 4"/>
          <p:cNvSpPr/>
          <p:nvPr/>
        </p:nvSpPr>
        <p:spPr>
          <a:xfrm>
            <a:off x="8549134" y="5004043"/>
            <a:ext cx="3445181" cy="1853957"/>
          </a:xfrm>
          <a:prstGeom prst="rect">
            <a:avLst/>
          </a:prstGeom>
          <a:solidFill>
            <a:srgbClr val="0B3C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400" dirty="0"/>
              <a:t>    </a:t>
            </a:r>
            <a:endParaRPr lang="pl-PL" sz="1600" dirty="0"/>
          </a:p>
        </p:txBody>
      </p:sp>
      <p:sp>
        <p:nvSpPr>
          <p:cNvPr id="4" name="Prostokąt 3"/>
          <p:cNvSpPr/>
          <p:nvPr/>
        </p:nvSpPr>
        <p:spPr>
          <a:xfrm>
            <a:off x="8856275" y="5607855"/>
            <a:ext cx="28308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pc="81" dirty="0" err="1">
                <a:solidFill>
                  <a:schemeClr val="bg1"/>
                </a:solidFill>
              </a:rPr>
              <a:t>S</a:t>
            </a:r>
            <a:r>
              <a:rPr lang="en-US" spc="81" dirty="0" err="1">
                <a:solidFill>
                  <a:schemeClr val="bg1"/>
                </a:solidFill>
              </a:rPr>
              <a:t>zkolenia</a:t>
            </a:r>
            <a:r>
              <a:rPr lang="en-US" spc="81" dirty="0">
                <a:solidFill>
                  <a:schemeClr val="bg1"/>
                </a:solidFill>
              </a:rPr>
              <a:t> </a:t>
            </a:r>
            <a:r>
              <a:rPr lang="en-US" spc="81" dirty="0" err="1">
                <a:solidFill>
                  <a:schemeClr val="bg1"/>
                </a:solidFill>
              </a:rPr>
              <a:t>zakończone</a:t>
            </a:r>
            <a:r>
              <a:rPr lang="en-US" spc="81" dirty="0">
                <a:solidFill>
                  <a:schemeClr val="bg1"/>
                </a:solidFill>
              </a:rPr>
              <a:t> </a:t>
            </a:r>
            <a:r>
              <a:rPr lang="en-US" spc="81" dirty="0" err="1">
                <a:solidFill>
                  <a:schemeClr val="bg1"/>
                </a:solidFill>
              </a:rPr>
              <a:t>licencją</a:t>
            </a:r>
            <a:r>
              <a:rPr lang="en-US" spc="81" dirty="0">
                <a:solidFill>
                  <a:schemeClr val="bg1"/>
                </a:solidFill>
              </a:rPr>
              <a:t> UEFA A i UEFA B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/>
          <a:srcRect l="5690" r="5690"/>
          <a:stretch>
            <a:fillRect/>
          </a:stretch>
        </p:blipFill>
        <p:spPr>
          <a:xfrm>
            <a:off x="8549133" y="-76955"/>
            <a:ext cx="3445181" cy="2428737"/>
          </a:xfrm>
          <a:prstGeom prst="rect">
            <a:avLst/>
          </a:prstGeom>
        </p:spPr>
      </p:pic>
      <p:pic>
        <p:nvPicPr>
          <p:cNvPr id="7" name="Picture 8"/>
          <p:cNvPicPr>
            <a:picLocks noChangeAspect="1"/>
          </p:cNvPicPr>
          <p:nvPr/>
        </p:nvPicPr>
        <p:blipFill>
          <a:blip r:embed="rId5"/>
          <a:srcRect l="5638" r="5638"/>
          <a:stretch>
            <a:fillRect/>
          </a:stretch>
        </p:blipFill>
        <p:spPr>
          <a:xfrm>
            <a:off x="8549134" y="2387592"/>
            <a:ext cx="3445181" cy="2583885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2334" y="2387592"/>
            <a:ext cx="5960543" cy="447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1762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34955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23" y="1481553"/>
            <a:ext cx="1605859" cy="536073"/>
          </a:xfrm>
          <a:prstGeom prst="rect">
            <a:avLst/>
          </a:prstGeom>
        </p:spPr>
      </p:pic>
      <p:pic>
        <p:nvPicPr>
          <p:cNvPr id="4" name="Picture 2" descr="C:\Users\Natalia\Desktop\b_mapa_Dolina Karp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5047" y="2212484"/>
            <a:ext cx="3813634" cy="2885388"/>
          </a:xfrm>
          <a:prstGeom prst="rect">
            <a:avLst/>
          </a:prstGeom>
          <a:noFill/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047" y="5097872"/>
            <a:ext cx="3817313" cy="1837082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570" y="2212483"/>
            <a:ext cx="5718961" cy="2821243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047" y="1"/>
            <a:ext cx="3813634" cy="2212484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2329570" y="5065799"/>
            <a:ext cx="5722640" cy="1837082"/>
          </a:xfrm>
          <a:prstGeom prst="rect">
            <a:avLst/>
          </a:prstGeom>
          <a:solidFill>
            <a:srgbClr val="0B3C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400" dirty="0"/>
              <a:t>    </a:t>
            </a:r>
            <a:endParaRPr lang="pl-PL" sz="1600" dirty="0"/>
          </a:p>
        </p:txBody>
      </p:sp>
      <p:sp>
        <p:nvSpPr>
          <p:cNvPr id="12" name="Prostokąt 11"/>
          <p:cNvSpPr/>
          <p:nvPr/>
        </p:nvSpPr>
        <p:spPr>
          <a:xfrm>
            <a:off x="2741080" y="5661174"/>
            <a:ext cx="48959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>
                <a:solidFill>
                  <a:schemeClr val="bg1"/>
                </a:solidFill>
              </a:rPr>
              <a:t>Wypożyczalnie sprzętu rowerowego oraz oznakowanie szlaku pn. „Rowerem po Dolinie Karpia”.</a:t>
            </a:r>
          </a:p>
        </p:txBody>
      </p:sp>
    </p:spTree>
    <p:extLst>
      <p:ext uri="{BB962C8B-B14F-4D97-AF65-F5344CB8AC3E}">
        <p14:creationId xmlns:p14="http://schemas.microsoft.com/office/powerpoint/2010/main" val="8626350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82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26" y="1348212"/>
            <a:ext cx="10243148" cy="5128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1163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70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32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149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626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843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77149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110</Words>
  <Application>Microsoft Office PowerPoint</Application>
  <PresentationFormat>Panoramiczny</PresentationFormat>
  <Paragraphs>14</Paragraphs>
  <Slides>25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33" baseType="lpstr">
      <vt:lpstr>MS PGothic</vt:lpstr>
      <vt:lpstr>Arial</vt:lpstr>
      <vt:lpstr>Calibri</vt:lpstr>
      <vt:lpstr>Calibri Light</vt:lpstr>
      <vt:lpstr>Courier New</vt:lpstr>
      <vt:lpstr>Tw Cen MT</vt:lpstr>
      <vt:lpstr>Wingdings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Monika</dc:creator>
  <cp:lastModifiedBy>Daria</cp:lastModifiedBy>
  <cp:revision>16</cp:revision>
  <dcterms:created xsi:type="dcterms:W3CDTF">2020-09-29T12:45:22Z</dcterms:created>
  <dcterms:modified xsi:type="dcterms:W3CDTF">2020-10-02T05:38:33Z</dcterms:modified>
</cp:coreProperties>
</file>